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8"/>
  </p:notesMasterIdLst>
  <p:handoutMasterIdLst>
    <p:handoutMasterId r:id="rId19"/>
  </p:handoutMasterIdLst>
  <p:sldIdLst>
    <p:sldId id="769" r:id="rId7"/>
    <p:sldId id="1632" r:id="rId8"/>
    <p:sldId id="630" r:id="rId9"/>
    <p:sldId id="1618" r:id="rId10"/>
    <p:sldId id="1619" r:id="rId11"/>
    <p:sldId id="1685" r:id="rId12"/>
    <p:sldId id="1592" r:id="rId13"/>
    <p:sldId id="1581" r:id="rId14"/>
    <p:sldId id="1357" r:id="rId15"/>
    <p:sldId id="1703" r:id="rId16"/>
    <p:sldId id="1683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0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EF3B-9075-BB27-B825-B83C330C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A7BAA-5143-3DA3-8A89-431BCF151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B39613-F2F3-AF5B-440D-FF8F92142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C5054-7503-C8A3-37FD-3EA1AA29F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3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EBF30-AFEB-E23D-9075-4E7FBB189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89AA6-AEB2-FA58-EFB6-4E397249E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D7D54-B296-B5CC-E420-04EA5CB81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C75BB-3B0A-65C5-D346-E3238DD68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1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hyperlink" Target="mailto:jdrgona1@jh.edu" TargetMode="External"/><Relationship Id="rId4" Type="http://schemas.openxmlformats.org/officeDocument/2006/relationships/hyperlink" Target="https://drgona.github.io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vbenergy.com/district-energ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hyperlink" Target="http://www.youtube.com/@neuromancer_Sci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7592032" cy="544124"/>
          </a:xfrm>
        </p:spPr>
        <p:txBody>
          <a:bodyPr>
            <a:no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Control of District Energy Systems</a:t>
            </a:r>
            <a:endParaRPr lang="en-US" sz="32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Electrical and Computer Engineering Department (secondary)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08219-BA17-36FD-CC18-2A3DFDF1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81B56-979C-5976-55C1-279AB124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3345B-6548-3329-7153-7C1075C0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830" y="230628"/>
            <a:ext cx="7084372" cy="400743"/>
          </a:xfrm>
        </p:spPr>
        <p:txBody>
          <a:bodyPr/>
          <a:lstStyle/>
          <a:p>
            <a:r>
              <a:rPr lang="en-US" sz="2000" dirty="0"/>
              <a:t>Example Application: Cooling of Data Centers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8EC7768-6640-ACE8-CCD6-A6AAE3A557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FF848-B87E-74AE-4C7B-9ECE84E5EA9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Ján </a:t>
            </a:r>
            <a:r>
              <a:rPr lang="en-US" sz="1000" i="1" dirty="0" err="1">
                <a:latin typeface="+mn-lt"/>
              </a:rPr>
              <a:t>Boldocky</a:t>
            </a:r>
            <a:r>
              <a:rPr lang="en-US" sz="1000" i="1" dirty="0">
                <a:latin typeface="+mn-lt"/>
              </a:rPr>
              <a:t>, Cary Faulkner, Elad Michael, Martin Gulan, Aaron Tuor, Ján </a:t>
            </a:r>
            <a:r>
              <a:rPr lang="en-US" sz="1000" i="1" dirty="0" err="1">
                <a:latin typeface="+mn-lt"/>
              </a:rPr>
              <a:t>Drgoňa</a:t>
            </a:r>
            <a:r>
              <a:rPr lang="en-US" sz="1000" i="1" dirty="0">
                <a:latin typeface="+mn-lt"/>
              </a:rPr>
              <a:t>, Data Center Chiller Plant Optimization via Mixed-Integer Nonlinear Differentiable Predictive Control, under review, 2025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8DB10-35EA-44BB-1B95-FDAD03C300CA}"/>
              </a:ext>
            </a:extLst>
          </p:cNvPr>
          <p:cNvSpPr/>
          <p:nvPr/>
        </p:nvSpPr>
        <p:spPr>
          <a:xfrm>
            <a:off x="718884" y="3940650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Computationally tractable solution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mixed-integer nonlinear optimal control problems.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5F8400-8A3E-E5B1-76BC-1C00D7D96A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13" r="6692" b="16831"/>
          <a:stretch>
            <a:fillRect/>
          </a:stretch>
        </p:blipFill>
        <p:spPr>
          <a:xfrm>
            <a:off x="1373830" y="2025274"/>
            <a:ext cx="3095579" cy="1915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004C8-B8F1-AF75-2311-E5F09D02C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26" y="663536"/>
            <a:ext cx="8206455" cy="1328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77965B-3827-5549-BEA1-8833D8FD3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593" y="2041697"/>
            <a:ext cx="3126541" cy="19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79613" y="84772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represents set of methods that integrate modern AI with scientific computing.</a:t>
            </a:r>
          </a:p>
          <a:p>
            <a:r>
              <a:rPr lang="en-US" sz="1600" b="1" dirty="0" err="1"/>
              <a:t>SciML</a:t>
            </a:r>
            <a:r>
              <a:rPr lang="en-US" sz="1600" b="1" dirty="0"/>
              <a:t> enables scalable modeling and control </a:t>
            </a:r>
            <a:r>
              <a:rPr lang="en-US" sz="1600" dirty="0"/>
              <a:t>of complex energy systems.</a:t>
            </a:r>
          </a:p>
          <a:p>
            <a:r>
              <a:rPr lang="en-US" sz="1600" dirty="0"/>
              <a:t>Team has </a:t>
            </a:r>
            <a:r>
              <a:rPr lang="en-US" sz="1600" b="1" dirty="0"/>
              <a:t>over a decade of experience </a:t>
            </a:r>
            <a:r>
              <a:rPr lang="en-US" sz="1600" dirty="0"/>
              <a:t>in applied energy research including real-world deployment studies.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4715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CFA8335-A67A-95FC-41A6-CA0954301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013" y="104503"/>
            <a:ext cx="1995763" cy="9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00577-198C-9446-DE5F-5E2BF081613A}"/>
              </a:ext>
            </a:extLst>
          </p:cNvPr>
          <p:cNvSpPr txBox="1"/>
          <p:nvPr/>
        </p:nvSpPr>
        <p:spPr>
          <a:xfrm>
            <a:off x="5544303" y="1412351"/>
            <a:ext cx="2290354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hlinkClick r:id="rId4"/>
              </a:rPr>
              <a:t>drgona.github.io/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>
                <a:hlinkClick r:id="rId5"/>
              </a:rPr>
              <a:t>jdrgona1@jh.edu</a:t>
            </a:r>
            <a:r>
              <a:rPr lang="en-US" dirty="0"/>
              <a:t> 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19FFBB8-AA83-C1EA-CD27-60C90344E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t="6600" r="7288" b="9164"/>
          <a:stretch>
            <a:fillRect/>
          </a:stretch>
        </p:blipFill>
        <p:spPr bwMode="auto">
          <a:xfrm>
            <a:off x="4743877" y="2386846"/>
            <a:ext cx="4002560" cy="26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0E5F5-97AE-B67C-F7B9-D3A997BF3068}"/>
              </a:ext>
            </a:extLst>
          </p:cNvPr>
          <p:cNvSpPr txBox="1"/>
          <p:nvPr/>
        </p:nvSpPr>
        <p:spPr>
          <a:xfrm>
            <a:off x="5604750" y="113731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control of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31" y="3809809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2561028" y="3757090"/>
            <a:ext cx="1989792" cy="1319265"/>
          </a:xfrm>
          <a:prstGeom prst="rect">
            <a:avLst/>
          </a:prstGeom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6818366" y="3807352"/>
            <a:ext cx="1987662" cy="129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 quick primer on HPE Cray Frontier's parallel file system storage – Blocks  and Files">
            <a:extLst>
              <a:ext uri="{FF2B5EF4-FFF2-40B4-BE49-F238E27FC236}">
                <a16:creationId xmlns:a16="http://schemas.microsoft.com/office/drawing/2014/main" id="{EE705FC9-C3DC-BC43-D309-4F4860B91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"/>
          <a:stretch>
            <a:fillRect/>
          </a:stretch>
        </p:blipFill>
        <p:spPr bwMode="auto">
          <a:xfrm>
            <a:off x="114300" y="3787533"/>
            <a:ext cx="2342618" cy="128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309DEE-B693-543F-53FB-0CB137A4AAC4}"/>
              </a:ext>
            </a:extLst>
          </p:cNvPr>
          <p:cNvSpPr/>
          <p:nvPr/>
        </p:nvSpPr>
        <p:spPr>
          <a:xfrm>
            <a:off x="6497889" y="1076171"/>
            <a:ext cx="2576604" cy="170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Buildings today contribute to approximately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40% of the global energy use.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 control solutions governing building energy systems are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inefficient.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CC194C4-B1DF-790F-C437-65628D6F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31201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6497889" y="107617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9CE65F3-AD64-61C0-66D1-FA0BDDC6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333499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6497889" y="107617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11516-DA1E-20A9-E4A4-489CDF772D67}"/>
              </a:ext>
            </a:extLst>
          </p:cNvPr>
          <p:cNvSpPr/>
          <p:nvPr/>
        </p:nvSpPr>
        <p:spPr>
          <a:xfrm>
            <a:off x="6497889" y="257175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duration: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year.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Expertise required: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staff with advanced engineering degree.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553101-3689-6E7A-0E17-02AFCA3B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24508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C915D-B6D1-E4E3-205F-22976AEA0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792C5-EA23-8E4F-C46A-0C0710037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2C23A5-D717-BC82-CB89-4BD3E7A3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252549"/>
            <a:ext cx="7766827" cy="535577"/>
          </a:xfrm>
        </p:spPr>
        <p:txBody>
          <a:bodyPr/>
          <a:lstStyle/>
          <a:p>
            <a:r>
              <a:rPr lang="en-US" sz="2000" dirty="0"/>
              <a:t>Remaining Challenges in Modeling and Control of HVAC and District Energy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515040E4-D2C4-2C55-0B0F-F1AE1DDB2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C96D12-B4D9-B120-6FDA-E6C1159A3A29}"/>
              </a:ext>
            </a:extLst>
          </p:cNvPr>
          <p:cNvSpPr txBox="1">
            <a:spLocks/>
          </p:cNvSpPr>
          <p:nvPr/>
        </p:nvSpPr>
        <p:spPr>
          <a:xfrm>
            <a:off x="141780" y="4791857"/>
            <a:ext cx="2485447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>
                <a:hlinkClick r:id="rId3"/>
              </a:rPr>
              <a:t>https://fvbenergy.com/district-energy/</a:t>
            </a:r>
            <a:r>
              <a:rPr lang="en-US" sz="1000" i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0DE37-7844-8118-1838-4131F8084384}"/>
              </a:ext>
            </a:extLst>
          </p:cNvPr>
          <p:cNvSpPr txBox="1"/>
          <p:nvPr/>
        </p:nvSpPr>
        <p:spPr>
          <a:xfrm>
            <a:off x="4696234" y="938735"/>
            <a:ext cx="4447766" cy="4362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500" b="1" dirty="0">
                <a:latin typeface="Arial" panose="020B0604020202020204" pitchFamily="34" charset="0"/>
              </a:rPr>
              <a:t>High-fidelity digital twins </a:t>
            </a:r>
            <a:r>
              <a:rPr lang="en-US" sz="1500" dirty="0">
                <a:latin typeface="Arial" panose="020B0604020202020204" pitchFamily="34" charset="0"/>
              </a:rPr>
              <a:t>require: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Scalable control-oriented surrogates to partial differential equations (PDEs)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Multi-physics and multi-scale modeling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Adaptive data-driven modeling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Handling energy and mass conservation laws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Ability to model systems of systems</a:t>
            </a:r>
          </a:p>
          <a:p>
            <a:pPr>
              <a:spcAft>
                <a:spcPts val="300"/>
              </a:spcAft>
            </a:pPr>
            <a:r>
              <a:rPr lang="en-US" sz="1500" b="1" dirty="0">
                <a:latin typeface="Arial" panose="020B0604020202020204" pitchFamily="34" charset="0"/>
              </a:rPr>
              <a:t>Optimal control deployments </a:t>
            </a:r>
            <a:r>
              <a:rPr lang="en-US" sz="1500" dirty="0">
                <a:latin typeface="Arial" panose="020B0604020202020204" pitchFamily="34" charset="0"/>
              </a:rPr>
              <a:t>require: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Handling of multi-objective tradeoffs such as  grid-responsive and compute-aware objectives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Constraints satisfaction for safety and performance guarantees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Handling uncertainty and operational variability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Mixed-integer action spaces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Robust digital infrastructure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AFDD37-CBBA-1550-2B8E-10524B2E1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t="6600" r="7288" b="9164"/>
          <a:stretch>
            <a:fillRect/>
          </a:stretch>
        </p:blipFill>
        <p:spPr bwMode="auto">
          <a:xfrm>
            <a:off x="85929" y="1652447"/>
            <a:ext cx="4486071" cy="301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550C24-BD07-526A-0794-28A12DEE6FBD}"/>
              </a:ext>
            </a:extLst>
          </p:cNvPr>
          <p:cNvSpPr txBox="1"/>
          <p:nvPr/>
        </p:nvSpPr>
        <p:spPr>
          <a:xfrm>
            <a:off x="85929" y="915682"/>
            <a:ext cx="46950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  <a:latin typeface="Arial" panose="020B0604020202020204" pitchFamily="34" charset="0"/>
              </a:rPr>
              <a:t>Cost and time efficient deployment of advanced control strategies remains main challenge.</a:t>
            </a:r>
            <a:endParaRPr lang="en-US" sz="1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0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38365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7C00E-5480-189F-22C8-4B01BFCB0906}"/>
              </a:ext>
            </a:extLst>
          </p:cNvPr>
          <p:cNvSpPr txBox="1"/>
          <p:nvPr/>
        </p:nvSpPr>
        <p:spPr>
          <a:xfrm>
            <a:off x="832622" y="693567"/>
            <a:ext cx="769520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  <a:latin typeface="Arial" panose="020B0604020202020204" pitchFamily="34" charset="0"/>
              </a:rPr>
              <a:t>Five years in development by leading experts in academia and national labs.</a:t>
            </a:r>
            <a:endParaRPr lang="en-US" sz="1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83" y="339484"/>
            <a:ext cx="7638919" cy="489798"/>
          </a:xfrm>
        </p:spPr>
        <p:txBody>
          <a:bodyPr/>
          <a:lstStyle/>
          <a:p>
            <a:r>
              <a:rPr lang="en-US" sz="2000" dirty="0"/>
              <a:t>Example Application: Heating Ventilation and Air Conditioning (HVAC) Systems in Buildings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Fig. 2">
            <a:extLst>
              <a:ext uri="{FF2B5EF4-FFF2-40B4-BE49-F238E27FC236}">
                <a16:creationId xmlns:a16="http://schemas.microsoft.com/office/drawing/2014/main" id="{D44041D2-FA35-2F22-07F8-D96F22723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2963</TotalTime>
  <Words>787</Words>
  <Application>Microsoft Office PowerPoint</Application>
  <PresentationFormat>On-screen Show (16:9)</PresentationFormat>
  <Paragraphs>97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 and Control of District Energy Systems</vt:lpstr>
      <vt:lpstr>Optimizing Complex Energy Systems is Hard</vt:lpstr>
      <vt:lpstr>Example: Optimal Control of Building Energy Systems</vt:lpstr>
      <vt:lpstr>Example: Optimal Control of Building Energy Systems</vt:lpstr>
      <vt:lpstr>Example: Optimal Control of Building Energy Systems</vt:lpstr>
      <vt:lpstr>Remaining Challenges in Modeling and Control of HVAC and District Energy Systems</vt:lpstr>
      <vt:lpstr>PowerPoint Presentation</vt:lpstr>
      <vt:lpstr>NeuroMANCER Scientific Machine Learning Library</vt:lpstr>
      <vt:lpstr>Example Application: Heating Ventilation and Air Conditioning (HVAC) Systems in Buildings</vt:lpstr>
      <vt:lpstr>Example Application: Cooling of Data Centers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114</cp:revision>
  <dcterms:created xsi:type="dcterms:W3CDTF">2024-09-05T00:30:18Z</dcterms:created>
  <dcterms:modified xsi:type="dcterms:W3CDTF">2026-02-02T17:23:36Z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